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0"/>
  </p:normalViewPr>
  <p:slideViewPr>
    <p:cSldViewPr snapToGrid="0" snapToObjects="1">
      <p:cViewPr varScale="1">
        <p:scale>
          <a:sx n="88" d="100"/>
          <a:sy n="88" d="100"/>
        </p:scale>
        <p:origin x="184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tiff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BC48AA-D268-424B-BF61-92E40EE44CFB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885272-1FBC-1748-894D-1ECB3FE44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99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elitedatascience.com</a:t>
            </a:r>
            <a:r>
              <a:rPr lang="en-US" dirty="0" smtClean="0"/>
              <a:t>/model-training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885272-1FBC-1748-894D-1ECB3FE445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363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02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2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87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28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85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24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07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52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39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276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58CB1-EAC2-674A-BE05-4BF17838D8C8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E3375-F5CE-6E4A-9EAC-9E15207B4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1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机器学习基本概念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10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Machine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Training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machine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learn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data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set</a:t>
            </a:r>
            <a:r>
              <a:rPr lang="en-US" altLang="zh-CN" dirty="0" smtClean="0"/>
              <a:t>.</a:t>
            </a:r>
            <a:r>
              <a:rPr lang="zh-CN" alt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572" y="2434924"/>
            <a:ext cx="10154856" cy="404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65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57875" y="1841748"/>
            <a:ext cx="12192000" cy="5074127"/>
            <a:chOff x="0" y="1516969"/>
            <a:chExt cx="12192000" cy="507412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516969"/>
              <a:ext cx="12192000" cy="5074127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729205" y="2888832"/>
              <a:ext cx="7292051" cy="467827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8611564" y="2888832"/>
              <a:ext cx="2581155" cy="467827"/>
            </a:xfrm>
            <a:prstGeom prst="rect">
              <a:avLst/>
            </a:prstGeom>
            <a:noFill/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6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447097" y="3264061"/>
              <a:ext cx="12834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chemeClr val="accent1"/>
                  </a:solidFill>
                  <a:latin typeface="Calibri" charset="0"/>
                  <a:ea typeface="Calibri" charset="0"/>
                  <a:cs typeface="Calibri" charset="0"/>
                </a:rPr>
                <a:t>Features</a:t>
              </a:r>
              <a:endParaRPr lang="en-US" sz="2400" b="1" dirty="0">
                <a:solidFill>
                  <a:schemeClr val="accent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022291" y="3264061"/>
              <a:ext cx="20951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chemeClr val="accent1"/>
                  </a:solidFill>
                  <a:latin typeface="Calibri" charset="0"/>
                  <a:ea typeface="Calibri" charset="0"/>
                  <a:cs typeface="Calibri" charset="0"/>
                </a:rPr>
                <a:t>Target</a:t>
              </a:r>
              <a:r>
                <a:rPr lang="zh-CN" altLang="en-US" sz="2400" b="1" dirty="0" smtClean="0">
                  <a:solidFill>
                    <a:schemeClr val="accent1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altLang="zh-CN" sz="2400" b="1" dirty="0" smtClean="0">
                  <a:solidFill>
                    <a:schemeClr val="accent1"/>
                  </a:solidFill>
                  <a:latin typeface="Calibri" charset="0"/>
                  <a:ea typeface="Calibri" charset="0"/>
                  <a:cs typeface="Calibri" charset="0"/>
                </a:rPr>
                <a:t>Variable</a:t>
              </a:r>
              <a:endParaRPr lang="en-US" sz="2400" b="1" dirty="0">
                <a:solidFill>
                  <a:schemeClr val="accent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661144" y="1275057"/>
            <a:ext cx="72831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Q:</a:t>
            </a:r>
            <a:r>
              <a:rPr lang="zh-CN" altLang="en-US" sz="2000" dirty="0" smtClean="0"/>
              <a:t>  </a:t>
            </a:r>
            <a:r>
              <a:rPr lang="en-US" altLang="zh-CN" sz="2000" dirty="0" smtClean="0"/>
              <a:t>What</a:t>
            </a:r>
            <a:r>
              <a:rPr lang="zh-CN" altLang="en-US" sz="2000" dirty="0" smtClean="0"/>
              <a:t> </a:t>
            </a:r>
            <a:r>
              <a:rPr lang="en-US" altLang="zh-CN" sz="2000" b="1" i="1" dirty="0" smtClean="0">
                <a:solidFill>
                  <a:srgbClr val="FF0000"/>
                </a:solidFill>
              </a:rPr>
              <a:t>knowledge</a:t>
            </a:r>
            <a:r>
              <a:rPr lang="zh-CN" altLang="en-US" sz="2000" b="1" i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b="1" i="1" dirty="0" smtClean="0">
                <a:solidFill>
                  <a:srgbClr val="FF0000"/>
                </a:solidFill>
              </a:rPr>
              <a:t>representation</a:t>
            </a:r>
            <a:r>
              <a:rPr lang="zh-CN" altLang="en-US" sz="2000" b="1" i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/>
              <a:t>should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use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for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machine?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7599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 smtClean="0"/>
                  <a:t>ML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model</a:t>
                </a:r>
                <a:r>
                  <a:rPr lang="zh-CN" alt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charset="0"/>
                      </a:rPr>
                      <m:t>𝑓</m:t>
                    </m:r>
                    <m:r>
                      <a:rPr lang="en-US" altLang="zh-CN" b="0" i="1" smtClean="0">
                        <a:latin typeface="Cambria Math" charset="0"/>
                      </a:rPr>
                      <m:t>(</m:t>
                    </m:r>
                    <m:r>
                      <a:rPr lang="en-US" altLang="zh-CN" b="0" i="1" smtClean="0">
                        <a:latin typeface="Cambria Math" charset="0"/>
                      </a:rPr>
                      <m:t>𝑥</m:t>
                    </m:r>
                    <m:r>
                      <a:rPr lang="en-US" altLang="zh-CN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is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an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abstraction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of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real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problems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with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hypothesis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in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formal.</a:t>
                </a:r>
              </a:p>
              <a:p>
                <a:pPr lvl="1"/>
                <a:r>
                  <a:rPr lang="en-US" altLang="zh-CN" dirty="0" smtClean="0"/>
                  <a:t>e.g.,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linear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model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7377" y="3306763"/>
            <a:ext cx="51689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5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Optimization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598324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b="1" dirty="0" smtClean="0"/>
                  <a:t>L</a:t>
                </a:r>
                <a:r>
                  <a:rPr lang="en-US" b="1" dirty="0" smtClean="0"/>
                  <a:t>oss </a:t>
                </a:r>
                <a:r>
                  <a:rPr lang="en-US" altLang="zh-CN" b="1" dirty="0" smtClean="0"/>
                  <a:t>F</a:t>
                </a:r>
                <a:r>
                  <a:rPr lang="en-US" b="1" dirty="0" smtClean="0"/>
                  <a:t>unction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charset="0"/>
                      </a:rPr>
                      <m:t>𝐿</m:t>
                    </m:r>
                    <m:r>
                      <a:rPr lang="en-US" altLang="zh-CN" b="0" i="1" smtClean="0">
                        <a:latin typeface="Cambria Math" charset="0"/>
                      </a:rPr>
                      <m:t>(</m:t>
                    </m:r>
                    <m:r>
                      <a:rPr lang="en-US" altLang="zh-CN" b="0" i="1" smtClean="0">
                        <a:latin typeface="Cambria Math" charset="0"/>
                      </a:rPr>
                      <m:t>𝑓</m:t>
                    </m:r>
                    <m:d>
                      <m:dPr>
                        <m:ctrlPr>
                          <a:rPr lang="en-US" altLang="zh-CN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charset="0"/>
                          </a:rPr>
                          <m:t>𝑥</m:t>
                        </m:r>
                      </m:e>
                    </m:d>
                    <m:r>
                      <a:rPr lang="en-US" altLang="zh-CN" b="0" i="1" smtClean="0">
                        <a:latin typeface="Cambria Math" charset="0"/>
                      </a:rPr>
                      <m:t>,</m:t>
                    </m:r>
                    <m:r>
                      <a:rPr lang="zh-CN" altLang="en-US" b="0" i="1" smtClean="0">
                        <a:latin typeface="Cambria Math" charset="0"/>
                      </a:rPr>
                      <m:t> </m:t>
                    </m:r>
                    <m:r>
                      <a:rPr lang="en-US" altLang="zh-CN" b="0" i="1" smtClean="0">
                        <a:latin typeface="Cambria Math" charset="0"/>
                      </a:rPr>
                      <m:t>𝑦</m:t>
                    </m:r>
                    <m:r>
                      <a:rPr lang="en-US" altLang="zh-CN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zh-CN" altLang="en-US" dirty="0" smtClean="0"/>
                  <a:t> </a:t>
                </a:r>
                <a:r>
                  <a:rPr lang="en-US" dirty="0" smtClean="0"/>
                  <a:t>is </a:t>
                </a:r>
                <a:r>
                  <a:rPr lang="en-US" dirty="0"/>
                  <a:t>"a function for penalizing the errors in </a:t>
                </a:r>
                <a:r>
                  <a:rPr lang="en-US" dirty="0" smtClean="0"/>
                  <a:t>prediction”</a:t>
                </a:r>
                <a:r>
                  <a:rPr lang="en-US" altLang="zh-CN" dirty="0" smtClean="0"/>
                  <a:t>.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defined on a data point, prediction and label, and measures the penalty.</a:t>
                </a:r>
              </a:p>
              <a:p>
                <a:pPr lvl="1"/>
                <a:endParaRPr lang="en-US" altLang="zh-CN" dirty="0" smtClean="0"/>
              </a:p>
              <a:p>
                <a:pPr lvl="1"/>
                <a:endParaRPr lang="en-US" altLang="zh-CN" dirty="0"/>
              </a:p>
              <a:p>
                <a:pPr lvl="1"/>
                <a:endParaRPr lang="en-US" altLang="zh-CN" dirty="0"/>
              </a:p>
              <a:p>
                <a:r>
                  <a:rPr lang="en-US" altLang="zh-CN" b="1" dirty="0" smtClean="0"/>
                  <a:t>Optimization</a:t>
                </a:r>
                <a:r>
                  <a:rPr lang="zh-CN" altLang="en-US" b="1" dirty="0" smtClean="0"/>
                  <a:t> </a:t>
                </a:r>
                <a:r>
                  <a:rPr lang="en-US" altLang="zh-CN" b="1" dirty="0" smtClean="0"/>
                  <a:t>algorithm</a:t>
                </a:r>
                <a:r>
                  <a:rPr lang="en-US" dirty="0"/>
                  <a:t> </a:t>
                </a:r>
                <a:r>
                  <a:rPr lang="en-US" dirty="0" smtClean="0"/>
                  <a:t>help </a:t>
                </a:r>
                <a:r>
                  <a:rPr lang="en-US" dirty="0"/>
                  <a:t>us to minimize or maximize an </a:t>
                </a:r>
                <a:r>
                  <a:rPr lang="en-US" altLang="zh-CN" dirty="0" smtClean="0"/>
                  <a:t>loss</a:t>
                </a:r>
                <a:r>
                  <a:rPr lang="en-US" dirty="0" smtClean="0"/>
                  <a:t> </a:t>
                </a:r>
                <a:r>
                  <a:rPr lang="en-US" dirty="0"/>
                  <a:t>function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charset="0"/>
                      </a:rPr>
                      <m:t>𝐿</m:t>
                    </m:r>
                    <m:r>
                      <a:rPr lang="en-US" altLang="zh-CN" b="0" i="1" smtClean="0">
                        <a:latin typeface="Cambria Math" charset="0"/>
                      </a:rPr>
                      <m:t>(</m:t>
                    </m:r>
                    <m:r>
                      <a:rPr lang="en-US" altLang="zh-CN" b="0" i="1" smtClean="0">
                        <a:latin typeface="Cambria Math" charset="0"/>
                      </a:rPr>
                      <m:t>𝑥</m:t>
                    </m:r>
                    <m:r>
                      <a:rPr lang="en-US" altLang="zh-CN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.</a:t>
                </a:r>
              </a:p>
              <a:p>
                <a:pPr lvl="1"/>
                <a:r>
                  <a:rPr lang="en-US" altLang="zh-CN" dirty="0" smtClean="0"/>
                  <a:t>Usually,</a:t>
                </a:r>
                <a:r>
                  <a:rPr lang="zh-CN" altLang="en-US" dirty="0"/>
                  <a:t> </a:t>
                </a:r>
                <a:r>
                  <a:rPr lang="en-US" altLang="zh-CN" dirty="0" smtClean="0"/>
                  <a:t>they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are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iteration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algorithms.</a:t>
                </a:r>
              </a:p>
              <a:p>
                <a:pPr lvl="1"/>
                <a:r>
                  <a:rPr lang="en-US" altLang="zh-CN" dirty="0" smtClean="0"/>
                  <a:t>e.g.,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Stochastic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Gradient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Descent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(SGD),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Gibbs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Sampling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598324"/>
              </a:xfrm>
              <a:blipFill rotWithShape="0">
                <a:blip r:embed="rId3"/>
                <a:stretch>
                  <a:fillRect l="-1043" t="-21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000" y="3047516"/>
            <a:ext cx="78740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46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278742" y="2685040"/>
            <a:ext cx="696685" cy="696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85884" y="2685040"/>
            <a:ext cx="696685" cy="696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148113" y="2525381"/>
            <a:ext cx="1857827" cy="9869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347026" y="2685040"/>
            <a:ext cx="696685" cy="696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254168" y="2685040"/>
            <a:ext cx="696685" cy="696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4216397" y="2525381"/>
            <a:ext cx="1857827" cy="9869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415310" y="2685040"/>
            <a:ext cx="696685" cy="696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7322452" y="2685040"/>
            <a:ext cx="696685" cy="696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284681" y="2525381"/>
            <a:ext cx="1857827" cy="9869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8483594" y="2685040"/>
            <a:ext cx="696685" cy="696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9390736" y="2685040"/>
            <a:ext cx="696685" cy="696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8352965" y="2525381"/>
            <a:ext cx="1857827" cy="9869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Brace 23"/>
          <p:cNvSpPr/>
          <p:nvPr/>
        </p:nvSpPr>
        <p:spPr>
          <a:xfrm rot="16200000">
            <a:off x="5928968" y="-1727414"/>
            <a:ext cx="500969" cy="806268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5145310" y="1690688"/>
            <a:ext cx="2065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Entire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Training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Data</a:t>
            </a:r>
            <a:endParaRPr lang="en-US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510204" y="3504063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Minibatch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578488" y="3523178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Minibatch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646772" y="3523178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Minibatch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8715056" y="3542293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Minibatch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148112" y="4186235"/>
            <a:ext cx="80626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One </a:t>
            </a:r>
            <a:r>
              <a:rPr lang="en-US" b="1" i="1" dirty="0"/>
              <a:t>Epoch</a:t>
            </a:r>
            <a:r>
              <a:rPr lang="en-US" i="1" dirty="0"/>
              <a:t> is when an ENTIRE dataset is passed </a:t>
            </a:r>
            <a:r>
              <a:rPr lang="en-US" i="1" dirty="0" smtClean="0"/>
              <a:t>only</a:t>
            </a:r>
            <a:r>
              <a:rPr lang="en-US" i="1" dirty="0"/>
              <a:t> ONCE</a:t>
            </a:r>
            <a:r>
              <a:rPr lang="en-US" i="1" dirty="0" smtClean="0"/>
              <a:t>.</a:t>
            </a:r>
          </a:p>
          <a:p>
            <a:r>
              <a:rPr lang="en-US" b="1" i="1" dirty="0"/>
              <a:t>Iterations</a:t>
            </a:r>
            <a:r>
              <a:rPr lang="en-US" i="1" dirty="0"/>
              <a:t> is the number of batches needed to complete one epoch</a:t>
            </a:r>
            <a:r>
              <a:rPr lang="en-US" i="1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Let’s </a:t>
            </a:r>
            <a:r>
              <a:rPr lang="en-US" dirty="0"/>
              <a:t>say we have 2000 training examples that we are going to </a:t>
            </a:r>
            <a:r>
              <a:rPr lang="en-US" dirty="0" smtClean="0"/>
              <a:t>use.</a:t>
            </a:r>
            <a:r>
              <a:rPr lang="zh-CN" altLang="en-US" dirty="0" smtClean="0"/>
              <a:t> </a:t>
            </a:r>
            <a:r>
              <a:rPr lang="en-US" dirty="0" smtClean="0">
                <a:effectLst/>
              </a:rPr>
              <a:t>We can divide the dataset of 2000 examples into </a:t>
            </a:r>
            <a:r>
              <a:rPr lang="en-US" b="1" dirty="0" smtClean="0">
                <a:effectLst/>
              </a:rPr>
              <a:t>batches of 500 </a:t>
            </a:r>
            <a:r>
              <a:rPr lang="en-US" dirty="0" smtClean="0">
                <a:effectLst/>
              </a:rPr>
              <a:t>then it will take </a:t>
            </a:r>
            <a:r>
              <a:rPr lang="en-US" b="1" dirty="0" smtClean="0">
                <a:effectLst/>
              </a:rPr>
              <a:t>4 iterations </a:t>
            </a:r>
            <a:r>
              <a:rPr lang="en-US" dirty="0" smtClean="0">
                <a:effectLst/>
              </a:rPr>
              <a:t>to complete </a:t>
            </a:r>
            <a:r>
              <a:rPr lang="en-US" b="1" dirty="0" smtClean="0">
                <a:effectLst/>
              </a:rPr>
              <a:t>1 epoch</a:t>
            </a:r>
            <a:r>
              <a:rPr lang="en-US" dirty="0" smtClean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4573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99" t="17044" r="17742" b="11421"/>
          <a:stretch/>
        </p:blipFill>
        <p:spPr>
          <a:xfrm>
            <a:off x="2968169" y="1574574"/>
            <a:ext cx="7329714" cy="490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948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124</Words>
  <Application>Microsoft Macintosh PowerPoint</Application>
  <PresentationFormat>Widescreen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Calibri Light</vt:lpstr>
      <vt:lpstr>Cambria Math</vt:lpstr>
      <vt:lpstr>DengXian</vt:lpstr>
      <vt:lpstr>DengXian Light</vt:lpstr>
      <vt:lpstr>Arial</vt:lpstr>
      <vt:lpstr>Office Theme</vt:lpstr>
      <vt:lpstr>机器学习基本概念</vt:lpstr>
      <vt:lpstr>Machine Learning</vt:lpstr>
      <vt:lpstr>Data set</vt:lpstr>
      <vt:lpstr>Model for Learning</vt:lpstr>
      <vt:lpstr>Optimization Algorithm for Training</vt:lpstr>
      <vt:lpstr>Batch Learning</vt:lpstr>
      <vt:lpstr>Batch Learning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机器学习基本概念</dc:title>
  <dc:creator>Yingxia Shao</dc:creator>
  <cp:lastModifiedBy>Yingxia Shao</cp:lastModifiedBy>
  <cp:revision>41</cp:revision>
  <dcterms:created xsi:type="dcterms:W3CDTF">2018-11-28T01:55:58Z</dcterms:created>
  <dcterms:modified xsi:type="dcterms:W3CDTF">2018-11-28T03:34:46Z</dcterms:modified>
</cp:coreProperties>
</file>

<file path=docProps/thumbnail.jpeg>
</file>